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7" r:id="rId3"/>
    <p:sldId id="326" r:id="rId4"/>
    <p:sldId id="332" r:id="rId5"/>
    <p:sldId id="328" r:id="rId6"/>
    <p:sldId id="329" r:id="rId7"/>
    <p:sldId id="335" r:id="rId8"/>
    <p:sldId id="33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95D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475F7-DFD1-4797-B951-82EAF524C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3BEBF9-5A1A-421C-AD9D-ACF27BE4F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26FE7-F913-4885-90EB-A0AFF47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16FED-DE71-4477-9DD5-A608D24B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7A724-9723-4D88-BCC2-42C05851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86629-60E0-45AC-B3DF-6E941AE0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C4845B-8C5F-401E-B6AB-2F9CC04D6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015E3-65CB-4268-A573-157D9046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6B08D-554F-41A7-ACDD-D9636DE5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12B59-B79D-4CC3-89E8-95097DF6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9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7952AA-8BD9-447B-ACB3-57FD8174C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8F5B4E-6051-4B9F-BBFB-3027CD920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0E5538-08BC-4832-B29E-A653D571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D4752-F382-44D2-8B92-D0EA46F3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8518A-B812-41FD-870F-38059D0B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6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F2954-7000-4E1A-A98F-14646F33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E3D8D-9FAF-43D3-BE68-B4EE81F3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1FD6C-C763-493E-953E-6C04CDEA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40436-8E77-4582-AFEC-AE7C2872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A8E8D-2372-403C-9009-4186BDB7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1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10313-43FF-4B94-B109-F2E5CFE7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D5FD-4577-435E-8082-4205626F8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32330-4FEB-4DB6-BD8B-6C526127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98BE7-E6FE-4B9E-9917-C21FA484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0F614-228D-4A0C-9FC4-AA70A2CF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3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B4467-1BCD-4C83-A5AF-1C93144D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DA6E1-4EC3-494B-AD9D-97C4EE081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200DBB-3904-4918-B0E5-DF44E4833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A37556-23BB-4CB4-9B0D-646DE09A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2FDE11-BAF5-4C19-9A09-3741F843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B3F3B-D079-43F0-BBDE-2F780E4E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5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56600-9640-4509-9594-ED8ABE7C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006A7-FE38-46A3-A8DD-C3AA13A5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F171AE-1D6A-4C76-8C58-29D3C742E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B2FA9D-3964-472D-B07B-63B9AEE0F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763006-E9A5-46B2-AC40-2FD98D1C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9AAF67-37B4-442B-8C76-BC3E74D6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8CD952-8D2F-4A41-86C8-8E3AF198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6909F-FAAD-4586-B9DD-D885655A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8DAB8-E0DC-4CAE-9D70-FE313111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E16E23-7589-4933-9ED2-DB7CD092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13F989-2681-4A03-BE3B-6EBC3332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A49910-340F-4D38-AFCC-CE8F087F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8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3E3E22-0AA5-4DA4-AB0D-DD55EFAB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65B9B9-6FE9-4140-9A6E-203E99A2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7FAB5F-47C6-4042-9A76-91494A91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7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847B0-030C-4026-8CE3-4DC9727B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A5EFEE-D693-4636-B947-2CEAF1FF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4C55C9-2BD0-4875-910A-EFF9E8E1A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C3056C-20DD-484C-9D5B-208AE8D5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15A73-85C4-443E-A647-6D285642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30FE6C-9ABB-4515-AC40-89950DDF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56B23-7102-4733-926A-4CE027E6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6562AA-477A-4E63-96D9-E91326E8B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D0865-E20C-48FF-9267-8CB711F39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294A18-0E98-442A-A212-BF7C3210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2B01D-434A-41DE-9549-2004F903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1ACEDA-7335-4232-B509-8B352C0A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C7B5C-B7CC-48C1-A5AA-747E127A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BE8CAD-E6FA-474B-9797-337E431E0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9270D-9904-4C11-B0C9-F204B0D30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4A58-80C3-4ABC-AD18-942CA33F7CB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FB623-8959-4F7B-923C-3B04C2055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F26493-B2E7-456F-8E0D-3C8EBF41B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699748-6802-43FD-8E01-5653FC8FD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748891"/>
              </p:ext>
            </p:extLst>
          </p:nvPr>
        </p:nvGraphicFramePr>
        <p:xfrm>
          <a:off x="0" y="0"/>
          <a:ext cx="12260826" cy="694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562">
                  <a:extLst>
                    <a:ext uri="{9D8B030D-6E8A-4147-A177-3AD203B41FA5}">
                      <a16:colId xmlns:a16="http://schemas.microsoft.com/office/drawing/2014/main" val="957106809"/>
                    </a:ext>
                  </a:extLst>
                </a:gridCol>
                <a:gridCol w="2761411">
                  <a:extLst>
                    <a:ext uri="{9D8B030D-6E8A-4147-A177-3AD203B41FA5}">
                      <a16:colId xmlns:a16="http://schemas.microsoft.com/office/drawing/2014/main" val="1673742016"/>
                    </a:ext>
                  </a:extLst>
                </a:gridCol>
                <a:gridCol w="3496233">
                  <a:extLst>
                    <a:ext uri="{9D8B030D-6E8A-4147-A177-3AD203B41FA5}">
                      <a16:colId xmlns:a16="http://schemas.microsoft.com/office/drawing/2014/main" val="2687786263"/>
                    </a:ext>
                  </a:extLst>
                </a:gridCol>
                <a:gridCol w="3654620">
                  <a:extLst>
                    <a:ext uri="{9D8B030D-6E8A-4147-A177-3AD203B41FA5}">
                      <a16:colId xmlns:a16="http://schemas.microsoft.com/office/drawing/2014/main" val="842638044"/>
                    </a:ext>
                  </a:extLst>
                </a:gridCol>
              </a:tblGrid>
              <a:tr h="364829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Present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Past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Future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5448"/>
                  </a:ext>
                </a:extLst>
              </a:tr>
              <a:tr h="18241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Simple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/>
                      <a:r>
                        <a:rPr lang="en-US" sz="2400" dirty="0">
                          <a:effectLst/>
                        </a:rPr>
                        <a:t>Indefinite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They </a:t>
                      </a:r>
                      <a:r>
                        <a:rPr lang="en-US" sz="2400" b="1" dirty="0">
                          <a:effectLst/>
                        </a:rPr>
                        <a:t>clean</a:t>
                      </a:r>
                      <a:r>
                        <a:rPr lang="en-US" sz="2400" dirty="0">
                          <a:effectLst/>
                        </a:rPr>
                        <a:t> the room every week.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She </a:t>
                      </a:r>
                      <a:r>
                        <a:rPr lang="en-US" sz="2400" b="1" dirty="0">
                          <a:effectLst/>
                        </a:rPr>
                        <a:t>cleans</a:t>
                      </a:r>
                      <a:r>
                        <a:rPr lang="en-US" sz="2400" dirty="0">
                          <a:effectLst/>
                        </a:rPr>
                        <a:t> the room every day.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They </a:t>
                      </a:r>
                      <a:r>
                        <a:rPr lang="en-US" sz="2400" b="1" dirty="0">
                          <a:effectLst/>
                        </a:rPr>
                        <a:t>cleaned</a:t>
                      </a:r>
                      <a:r>
                        <a:rPr lang="en-US" sz="2400" dirty="0">
                          <a:effectLst/>
                        </a:rPr>
                        <a:t> the room yesterday.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She </a:t>
                      </a:r>
                      <a:r>
                        <a:rPr lang="en-US" sz="2400" b="1" dirty="0">
                          <a:effectLst/>
                        </a:rPr>
                        <a:t>cleaned</a:t>
                      </a:r>
                      <a:r>
                        <a:rPr lang="en-US" sz="2400" dirty="0">
                          <a:effectLst/>
                        </a:rPr>
                        <a:t> the room yesterday.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They </a:t>
                      </a:r>
                      <a:r>
                        <a:rPr lang="en-US" sz="2400" b="1" dirty="0">
                          <a:effectLst/>
                        </a:rPr>
                        <a:t>will clean </a:t>
                      </a:r>
                      <a:r>
                        <a:rPr lang="en-US" sz="2400" dirty="0">
                          <a:effectLst/>
                        </a:rPr>
                        <a:t>the room next week.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She </a:t>
                      </a:r>
                      <a:r>
                        <a:rPr lang="en-US" sz="2400" b="1" dirty="0">
                          <a:effectLst/>
                        </a:rPr>
                        <a:t>will clean </a:t>
                      </a:r>
                      <a:r>
                        <a:rPr lang="en-US" sz="2400" dirty="0">
                          <a:effectLst/>
                        </a:rPr>
                        <a:t>the room next week.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1870954026"/>
                  </a:ext>
                </a:extLst>
              </a:tr>
              <a:tr h="1459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Continuous</a:t>
                      </a:r>
                      <a:endParaRPr lang="ru-RU" sz="2400" b="1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to be + PI (V-</a:t>
                      </a:r>
                      <a:r>
                        <a:rPr lang="en-US" sz="2400" dirty="0" err="1">
                          <a:effectLst/>
                        </a:rPr>
                        <a:t>ing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She </a:t>
                      </a:r>
                      <a:r>
                        <a:rPr lang="en-US" sz="2400" b="1" dirty="0">
                          <a:effectLst/>
                        </a:rPr>
                        <a:t>is cleaning </a:t>
                      </a:r>
                      <a:r>
                        <a:rPr lang="en-US" sz="2400" dirty="0">
                          <a:effectLst/>
                        </a:rPr>
                        <a:t>the room now.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When I came she </a:t>
                      </a:r>
                      <a:r>
                        <a:rPr lang="en-US" sz="2400" b="1" dirty="0">
                          <a:effectLst/>
                        </a:rPr>
                        <a:t>was cleaning </a:t>
                      </a:r>
                      <a:r>
                        <a:rPr lang="en-US" sz="2400" dirty="0">
                          <a:effectLst/>
                        </a:rPr>
                        <a:t>the room.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Tomorrow from 11 till 12 she </a:t>
                      </a:r>
                      <a:r>
                        <a:rPr lang="en-US" sz="2400" b="1" dirty="0">
                          <a:effectLst/>
                        </a:rPr>
                        <a:t>will be cleaning </a:t>
                      </a:r>
                      <a:r>
                        <a:rPr lang="en-US" sz="2400" dirty="0">
                          <a:effectLst/>
                        </a:rPr>
                        <a:t>the room.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83341"/>
                  </a:ext>
                </a:extLst>
              </a:tr>
              <a:tr h="1459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Perfect</a:t>
                      </a:r>
                      <a:endParaRPr lang="ru-RU" sz="2400" b="1" dirty="0"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2400" dirty="0">
                          <a:effectLst/>
                        </a:rPr>
                        <a:t>to have + PII (V-ed/ III </a:t>
                      </a:r>
                      <a:r>
                        <a:rPr lang="ru-RU" sz="2400" dirty="0">
                          <a:effectLst/>
                        </a:rPr>
                        <a:t>ф</a:t>
                      </a:r>
                      <a:r>
                        <a:rPr lang="en-US" sz="2400" dirty="0">
                          <a:effectLst/>
                        </a:rPr>
                        <a:t>.)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She </a:t>
                      </a:r>
                      <a:r>
                        <a:rPr lang="en-US" sz="2400" b="1" dirty="0">
                          <a:effectLst/>
                        </a:rPr>
                        <a:t>has</a:t>
                      </a:r>
                      <a:r>
                        <a:rPr lang="en-US" sz="2400" dirty="0">
                          <a:effectLst/>
                        </a:rPr>
                        <a:t> already </a:t>
                      </a:r>
                      <a:r>
                        <a:rPr lang="en-US" sz="2400" b="1" dirty="0">
                          <a:effectLst/>
                        </a:rPr>
                        <a:t>cleaned</a:t>
                      </a:r>
                      <a:r>
                        <a:rPr lang="en-US" sz="2400" dirty="0">
                          <a:effectLst/>
                        </a:rPr>
                        <a:t> the room.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When I came she </a:t>
                      </a:r>
                      <a:r>
                        <a:rPr lang="en-US" sz="2400" b="1" dirty="0">
                          <a:effectLst/>
                        </a:rPr>
                        <a:t>had</a:t>
                      </a:r>
                      <a:r>
                        <a:rPr lang="en-US" sz="2400" dirty="0">
                          <a:effectLst/>
                        </a:rPr>
                        <a:t> already </a:t>
                      </a:r>
                      <a:r>
                        <a:rPr lang="en-US" sz="2400" b="1" dirty="0">
                          <a:effectLst/>
                        </a:rPr>
                        <a:t>cleaned</a:t>
                      </a:r>
                      <a:r>
                        <a:rPr lang="en-US" sz="2400" dirty="0">
                          <a:effectLst/>
                        </a:rPr>
                        <a:t> the room.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She </a:t>
                      </a:r>
                      <a:r>
                        <a:rPr lang="en-US" sz="2400" b="1" dirty="0">
                          <a:effectLst/>
                        </a:rPr>
                        <a:t>will have cleaned </a:t>
                      </a:r>
                      <a:r>
                        <a:rPr lang="en-US" sz="2400" dirty="0">
                          <a:effectLst/>
                        </a:rPr>
                        <a:t>the room by 2 o’clock.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132182"/>
                  </a:ext>
                </a:extLst>
              </a:tr>
              <a:tr h="8133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Perfect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b="1" dirty="0">
                          <a:effectLst/>
                        </a:rPr>
                        <a:t>Continuous</a:t>
                      </a:r>
                      <a:endParaRPr lang="ru-RU" sz="2400" b="1" dirty="0">
                        <a:effectLst/>
                      </a:endParaRPr>
                    </a:p>
                    <a:p>
                      <a:endParaRPr lang="ru-RU" sz="2400" b="1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to have been + PI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rgbClr val="F199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She </a:t>
                      </a:r>
                      <a:r>
                        <a:rPr lang="en-US" sz="2400" b="1" dirty="0">
                          <a:effectLst/>
                        </a:rPr>
                        <a:t>has been cleaning </a:t>
                      </a:r>
                      <a:r>
                        <a:rPr lang="en-US" sz="2400" dirty="0">
                          <a:effectLst/>
                        </a:rPr>
                        <a:t>the room all the morning.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When I came  she </a:t>
                      </a:r>
                      <a:r>
                        <a:rPr lang="en-US" sz="2400" b="1" dirty="0">
                          <a:effectLst/>
                        </a:rPr>
                        <a:t>had been cleaning </a:t>
                      </a:r>
                      <a:r>
                        <a:rPr lang="en-US" sz="2400" dirty="0">
                          <a:effectLst/>
                        </a:rPr>
                        <a:t>the room for two hours. 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When I phone her in 20 minutes she </a:t>
                      </a:r>
                      <a:r>
                        <a:rPr lang="en-US" sz="2400" b="1" dirty="0">
                          <a:effectLst/>
                        </a:rPr>
                        <a:t>will have been cleaning </a:t>
                      </a:r>
                      <a:r>
                        <a:rPr lang="en-US" sz="2400" dirty="0">
                          <a:effectLst/>
                        </a:rPr>
                        <a:t>the room for two hours. 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71007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B662D4F-E84E-4BE7-8419-08977E2E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5177" y="1641793"/>
            <a:ext cx="23361672" cy="64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9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Past Continuous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 fontScale="77500" lnSpcReduction="20000"/>
          </a:bodyPr>
          <a:lstStyle/>
          <a:p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ru-RU" sz="4400" dirty="0">
                <a:solidFill>
                  <a:srgbClr val="000000"/>
                </a:solidFill>
                <a:latin typeface="Cambria" panose="02040503050406030204" pitchFamily="18" charset="0"/>
              </a:rPr>
              <a:t> действие совершалось в какой-то момент (период) времени; </a:t>
            </a:r>
          </a:p>
          <a:p>
            <a:r>
              <a:rPr lang="ru-RU" sz="4400" dirty="0">
                <a:solidFill>
                  <a:srgbClr val="000000"/>
                </a:solidFill>
                <a:latin typeface="Cambria" panose="02040503050406030204" pitchFamily="18" charset="0"/>
              </a:rPr>
              <a:t> подчеркивается незавершенный, длительный (длящийся) или временный характер действия в прошлом; </a:t>
            </a:r>
          </a:p>
          <a:p>
            <a:r>
              <a:rPr lang="ru-RU" sz="4400" dirty="0">
                <a:solidFill>
                  <a:srgbClr val="000000"/>
                </a:solidFill>
                <a:latin typeface="Cambria" panose="02040503050406030204" pitchFamily="18" charset="0"/>
              </a:rPr>
              <a:t> два соотнесенных (одновременных, но разной продолжительности) действия </a:t>
            </a:r>
          </a:p>
          <a:p>
            <a:pPr marL="457200" lvl="1" indent="0" algn="ctr">
              <a:buNone/>
            </a:pPr>
            <a:endParaRPr lang="en-US" sz="4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When I came/she saw…, yesterday at 3 o’clock, </a:t>
            </a:r>
            <a:endParaRPr lang="ru-RU" sz="4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from … till … o’clock, at that moment, </a:t>
            </a:r>
            <a:endParaRPr lang="ru-RU" sz="4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all day yesterday, all the time, the whole evening…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58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Past Continuous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I came she </a:t>
            </a:r>
            <a:r>
              <a:rPr lang="en-US" sz="4000" b="1" u="sng" dirty="0"/>
              <a:t>was cleaning </a:t>
            </a:r>
            <a:r>
              <a:rPr lang="en-US" sz="4000" dirty="0"/>
              <a:t>the room.</a:t>
            </a:r>
          </a:p>
          <a:p>
            <a:endParaRPr lang="en-US" sz="4000" dirty="0"/>
          </a:p>
          <a:p>
            <a:r>
              <a:rPr lang="en-US" sz="4000" dirty="0"/>
              <a:t>When I came they </a:t>
            </a:r>
            <a:r>
              <a:rPr lang="en-US" sz="4000" b="1" u="sng" dirty="0"/>
              <a:t>were not cleaning </a:t>
            </a:r>
            <a:r>
              <a:rPr lang="en-US" sz="4000" dirty="0"/>
              <a:t>the room.</a:t>
            </a:r>
          </a:p>
          <a:p>
            <a:endParaRPr lang="en-US" sz="4000" dirty="0"/>
          </a:p>
          <a:p>
            <a:r>
              <a:rPr lang="en-US" sz="4000" b="1" u="sng" dirty="0"/>
              <a:t>Was</a:t>
            </a:r>
            <a:r>
              <a:rPr lang="en-US" sz="4000" dirty="0"/>
              <a:t> she </a:t>
            </a:r>
            <a:r>
              <a:rPr lang="en-US" sz="4000" b="1" u="sng" dirty="0"/>
              <a:t>cleaning</a:t>
            </a:r>
            <a:r>
              <a:rPr lang="en-US" sz="4000" dirty="0"/>
              <a:t> the room when you came?</a:t>
            </a:r>
          </a:p>
          <a:p>
            <a:pPr marL="0" indent="0">
              <a:buNone/>
            </a:pPr>
            <a:r>
              <a:rPr lang="en-US" sz="4000" dirty="0"/>
              <a:t>Yes, she was. No, she wasn’t.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37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0A174-F369-4947-A09C-86C399C5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00" y="0"/>
            <a:ext cx="925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Past Perfect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 lnSpcReduction="10000"/>
          </a:bodyPr>
          <a:lstStyle/>
          <a:p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Cambria" panose="02040503050406030204" pitchFamily="18" charset="0"/>
              </a:rPr>
              <a:t>предпрошедшее</a:t>
            </a:r>
            <a:r>
              <a:rPr lang="ru-RU" sz="4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sz="4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ru-RU" sz="4400" dirty="0">
                <a:solidFill>
                  <a:srgbClr val="000000"/>
                </a:solidFill>
                <a:latin typeface="Cambria" panose="02040503050406030204" pitchFamily="18" charset="0"/>
              </a:rPr>
              <a:t>подчеркивает действие, которое произошло, завершилось ранее другого действия или момента в прошлом </a:t>
            </a:r>
          </a:p>
          <a:p>
            <a:pPr marL="457200" lvl="1" indent="0" algn="ctr">
              <a:buNone/>
            </a:pPr>
            <a:endParaRPr lang="en-US" sz="4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When I came …by Saturday, by the end of the year, before, after,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0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Past Perfect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I came she </a:t>
            </a:r>
            <a:r>
              <a:rPr lang="en-US" sz="4000" b="1" u="sng" dirty="0"/>
              <a:t>had</a:t>
            </a:r>
            <a:r>
              <a:rPr lang="en-US" sz="4000" dirty="0"/>
              <a:t> already </a:t>
            </a:r>
            <a:r>
              <a:rPr lang="en-US" sz="4000" b="1" u="sng" dirty="0"/>
              <a:t>cleaned</a:t>
            </a:r>
            <a:r>
              <a:rPr lang="en-US" sz="4000" dirty="0"/>
              <a:t> the room.</a:t>
            </a:r>
          </a:p>
          <a:p>
            <a:endParaRPr lang="en-US" sz="4000" dirty="0"/>
          </a:p>
          <a:p>
            <a:r>
              <a:rPr lang="en-US" sz="4000" dirty="0"/>
              <a:t>When I came she </a:t>
            </a:r>
            <a:r>
              <a:rPr lang="en-US" sz="4000" b="1" u="sng" dirty="0"/>
              <a:t>hadn’t cleaned </a:t>
            </a:r>
            <a:r>
              <a:rPr lang="en-US" sz="4000" dirty="0"/>
              <a:t>the room yet.</a:t>
            </a:r>
          </a:p>
          <a:p>
            <a:endParaRPr lang="en-US" sz="4000" dirty="0"/>
          </a:p>
          <a:p>
            <a:r>
              <a:rPr lang="en-US" sz="4000" b="1" u="sng" dirty="0"/>
              <a:t>Had</a:t>
            </a:r>
            <a:r>
              <a:rPr lang="en-US" sz="4000" dirty="0"/>
              <a:t> she </a:t>
            </a:r>
            <a:r>
              <a:rPr lang="en-US" sz="4000" b="1" u="sng" dirty="0"/>
              <a:t>cleaned</a:t>
            </a:r>
            <a:r>
              <a:rPr lang="en-US" sz="4000" dirty="0"/>
              <a:t> the room when you came?</a:t>
            </a:r>
          </a:p>
          <a:p>
            <a:pPr marL="0" indent="0">
              <a:buNone/>
            </a:pPr>
            <a:r>
              <a:rPr lang="en-US" sz="4000" dirty="0"/>
              <a:t>Yes, she had. No, she hadn’t.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5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529483-28FF-4F83-9904-672B7064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09" y="0"/>
            <a:ext cx="8081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4280D0-98EB-4246-B277-7BD1882CF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29" y="0"/>
            <a:ext cx="9894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11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376</Words>
  <Application>Microsoft Office PowerPoint</Application>
  <PresentationFormat>Широкоэкранный</PresentationFormat>
  <Paragraphs>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Past Continuous</vt:lpstr>
      <vt:lpstr>Past Continuous</vt:lpstr>
      <vt:lpstr>Презентация PowerPoint</vt:lpstr>
      <vt:lpstr>Past Perfect</vt:lpstr>
      <vt:lpstr>Past Perfect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68</cp:revision>
  <dcterms:created xsi:type="dcterms:W3CDTF">2022-11-28T08:08:51Z</dcterms:created>
  <dcterms:modified xsi:type="dcterms:W3CDTF">2025-04-16T12:32:10Z</dcterms:modified>
</cp:coreProperties>
</file>